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244679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Food and Nutrition Chatbot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480893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6350437" y="5481638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8"/>
              </a:lnSpc>
              <a:buNone/>
            </a:pPr>
            <a:r>
              <a:rPr lang="en-US" sz="155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                                                                                                                                              Adhyantini Bogawat</a:t>
            </a:r>
            <a:endParaRPr lang="en-US" sz="1555" dirty="0"/>
          </a:p>
        </p:txBody>
      </p:sp>
      <p:sp>
        <p:nvSpPr>
          <p:cNvPr id="8" name="Text 4"/>
          <p:cNvSpPr/>
          <p:nvPr/>
        </p:nvSpPr>
        <p:spPr>
          <a:xfrm>
            <a:off x="6350437" y="6075283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8"/>
              </a:lnSpc>
              <a:buNone/>
            </a:pPr>
            <a:r>
              <a:rPr lang="en-US" sz="155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                                                                                                                                                   Chinmay Dharwad</a:t>
            </a:r>
            <a:endParaRPr lang="en-US" sz="1555" dirty="0"/>
          </a:p>
        </p:txBody>
      </p:sp>
      <p:sp>
        <p:nvSpPr>
          <p:cNvPr id="9" name="Text 5"/>
          <p:cNvSpPr/>
          <p:nvPr/>
        </p:nvSpPr>
        <p:spPr>
          <a:xfrm>
            <a:off x="6350437" y="6668929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8"/>
              </a:lnSpc>
              <a:buNone/>
            </a:pPr>
            <a:r>
              <a:rPr lang="en-US" sz="155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                                                                                                                                                            Kishor Channal</a:t>
            </a:r>
            <a:endParaRPr lang="en-US" sz="1555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171" y="626031"/>
            <a:ext cx="5687616" cy="710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98"/>
              </a:lnSpc>
              <a:buNone/>
            </a:pPr>
            <a:r>
              <a:rPr lang="en-US" sz="447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Deployment Plan</a:t>
            </a:r>
            <a:endParaRPr lang="en-US" sz="4478" dirty="0"/>
          </a:p>
        </p:txBody>
      </p:sp>
      <p:sp>
        <p:nvSpPr>
          <p:cNvPr id="6" name="Shape 2"/>
          <p:cNvSpPr/>
          <p:nvPr/>
        </p:nvSpPr>
        <p:spPr>
          <a:xfrm>
            <a:off x="1123236" y="1678186"/>
            <a:ext cx="28337" cy="5925264"/>
          </a:xfrm>
          <a:prstGeom prst="roundRect">
            <a:avLst>
              <a:gd name="adj" fmla="val 337202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1393329" y="2175748"/>
            <a:ext cx="796171" cy="28337"/>
          </a:xfrm>
          <a:prstGeom prst="roundRect">
            <a:avLst>
              <a:gd name="adj" fmla="val 337202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881479" y="1934051"/>
            <a:ext cx="511850" cy="51185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8050" y="2019300"/>
            <a:ext cx="138589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87" dirty="0"/>
          </a:p>
        </p:txBody>
      </p:sp>
      <p:sp>
        <p:nvSpPr>
          <p:cNvPr id="10" name="Text 6"/>
          <p:cNvSpPr/>
          <p:nvPr/>
        </p:nvSpPr>
        <p:spPr>
          <a:xfrm>
            <a:off x="2388632" y="1905595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Finalize Codebase</a:t>
            </a:r>
            <a:endParaRPr lang="en-US" sz="2239" dirty="0"/>
          </a:p>
        </p:txBody>
      </p:sp>
      <p:sp>
        <p:nvSpPr>
          <p:cNvPr id="11" name="Text 7"/>
          <p:cNvSpPr/>
          <p:nvPr/>
        </p:nvSpPr>
        <p:spPr>
          <a:xfrm>
            <a:off x="2388632" y="2397562"/>
            <a:ext cx="5959197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Complete and review all code components.</a:t>
            </a:r>
            <a:endParaRPr lang="en-US" sz="1791" dirty="0"/>
          </a:p>
        </p:txBody>
      </p:sp>
      <p:sp>
        <p:nvSpPr>
          <p:cNvPr id="12" name="Shape 8"/>
          <p:cNvSpPr/>
          <p:nvPr/>
        </p:nvSpPr>
        <p:spPr>
          <a:xfrm>
            <a:off x="1393329" y="3713917"/>
            <a:ext cx="796171" cy="28337"/>
          </a:xfrm>
          <a:prstGeom prst="roundRect">
            <a:avLst>
              <a:gd name="adj" fmla="val 337202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881479" y="3472220"/>
            <a:ext cx="511850" cy="51185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38046" y="3557468"/>
            <a:ext cx="198596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87" dirty="0"/>
          </a:p>
        </p:txBody>
      </p:sp>
      <p:sp>
        <p:nvSpPr>
          <p:cNvPr id="15" name="Text 11"/>
          <p:cNvSpPr/>
          <p:nvPr/>
        </p:nvSpPr>
        <p:spPr>
          <a:xfrm>
            <a:off x="2388632" y="3443764"/>
            <a:ext cx="296953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Staging Environment</a:t>
            </a:r>
            <a:endParaRPr lang="en-US" sz="2239" dirty="0"/>
          </a:p>
        </p:txBody>
      </p:sp>
      <p:sp>
        <p:nvSpPr>
          <p:cNvPr id="16" name="Text 12"/>
          <p:cNvSpPr/>
          <p:nvPr/>
        </p:nvSpPr>
        <p:spPr>
          <a:xfrm>
            <a:off x="2388632" y="3935730"/>
            <a:ext cx="5959197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Test on Google Cloud Platform using Docker.</a:t>
            </a:r>
            <a:endParaRPr lang="en-US" sz="1791" dirty="0"/>
          </a:p>
        </p:txBody>
      </p:sp>
      <p:sp>
        <p:nvSpPr>
          <p:cNvPr id="17" name="Shape 13"/>
          <p:cNvSpPr/>
          <p:nvPr/>
        </p:nvSpPr>
        <p:spPr>
          <a:xfrm>
            <a:off x="1393329" y="5252085"/>
            <a:ext cx="796171" cy="28337"/>
          </a:xfrm>
          <a:prstGeom prst="roundRect">
            <a:avLst>
              <a:gd name="adj" fmla="val 337202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881479" y="5010388"/>
            <a:ext cx="511850" cy="51185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5189" y="5095637"/>
            <a:ext cx="204430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87" dirty="0"/>
          </a:p>
        </p:txBody>
      </p:sp>
      <p:sp>
        <p:nvSpPr>
          <p:cNvPr id="20" name="Text 16"/>
          <p:cNvSpPr/>
          <p:nvPr/>
        </p:nvSpPr>
        <p:spPr>
          <a:xfrm>
            <a:off x="2388632" y="4981932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Beta Testing</a:t>
            </a:r>
            <a:endParaRPr lang="en-US" sz="2239" dirty="0"/>
          </a:p>
        </p:txBody>
      </p:sp>
      <p:sp>
        <p:nvSpPr>
          <p:cNvPr id="21" name="Text 17"/>
          <p:cNvSpPr/>
          <p:nvPr/>
        </p:nvSpPr>
        <p:spPr>
          <a:xfrm>
            <a:off x="2388632" y="5473898"/>
            <a:ext cx="5959197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Conduct user testing and collect feedback.</a:t>
            </a:r>
            <a:endParaRPr lang="en-US" sz="1791" dirty="0"/>
          </a:p>
        </p:txBody>
      </p:sp>
      <p:sp>
        <p:nvSpPr>
          <p:cNvPr id="22" name="Shape 18"/>
          <p:cNvSpPr/>
          <p:nvPr/>
        </p:nvSpPr>
        <p:spPr>
          <a:xfrm>
            <a:off x="1393329" y="6790253"/>
            <a:ext cx="796171" cy="28337"/>
          </a:xfrm>
          <a:prstGeom prst="roundRect">
            <a:avLst>
              <a:gd name="adj" fmla="val 337202"/>
            </a:avLst>
          </a:prstGeom>
          <a:solidFill>
            <a:srgbClr val="B2D4E5"/>
          </a:solidFill>
          <a:ln/>
        </p:spPr>
      </p:sp>
      <p:sp>
        <p:nvSpPr>
          <p:cNvPr id="23" name="Shape 19"/>
          <p:cNvSpPr/>
          <p:nvPr/>
        </p:nvSpPr>
        <p:spPr>
          <a:xfrm>
            <a:off x="881479" y="6548557"/>
            <a:ext cx="511850" cy="51185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1029950" y="6633805"/>
            <a:ext cx="214908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87" dirty="0"/>
          </a:p>
        </p:txBody>
      </p:sp>
      <p:sp>
        <p:nvSpPr>
          <p:cNvPr id="25" name="Text 21"/>
          <p:cNvSpPr/>
          <p:nvPr/>
        </p:nvSpPr>
        <p:spPr>
          <a:xfrm>
            <a:off x="2388632" y="6520101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Full Deployment</a:t>
            </a:r>
            <a:endParaRPr lang="en-US" sz="2239" dirty="0"/>
          </a:p>
        </p:txBody>
      </p:sp>
      <p:sp>
        <p:nvSpPr>
          <p:cNvPr id="26" name="Text 22"/>
          <p:cNvSpPr/>
          <p:nvPr/>
        </p:nvSpPr>
        <p:spPr>
          <a:xfrm>
            <a:off x="2388632" y="7012067"/>
            <a:ext cx="5959197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Launch the chatbot for public use.</a:t>
            </a:r>
            <a:endParaRPr lang="en-US" sz="1791" dirty="0"/>
          </a:p>
        </p:txBody>
      </p:sp>
      <p:pic>
        <p:nvPicPr>
          <p:cNvPr id="2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96537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Future Work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26093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Extensions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26093" y="5903119"/>
            <a:ext cx="36121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Integrate with wearable devices and create personalized meal plans.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5247084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509141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Long-term Vision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5509141" y="5903119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 a comprehensive digital health assistant.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9630132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92189" y="5369243"/>
            <a:ext cx="361211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Continuous Development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9892189" y="6288881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Explore additional use cases and improve functionality.</a:t>
            </a:r>
            <a:endParaRPr lang="en-US" sz="1944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61187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877151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Easier for users to access accurate and up-to-date nutritional information, promoting healthier eating habits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4549854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Helps users make healthier food choices tailored to their individual needs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222558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Questions ?</a:t>
            </a:r>
            <a:endParaRPr lang="en-US" sz="486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6562" y="2406610"/>
            <a:ext cx="15037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Overview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Food and Nutrition Chatbot offers personalized dietary advice and recipe suggestions.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3939" y="4255056"/>
            <a:ext cx="21562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Objectives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Provide nutritional information, cooking tips, and recipe suggestions based on available ingredients.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30843" y="6103501"/>
            <a:ext cx="22181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Integrates LLMs in health and wellness applications, making dietary advice more accessible.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96537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Description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26093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Description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26093" y="5903119"/>
            <a:ext cx="36121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chatbot assisting users with food and nutrition-related queries.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5247084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509141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Problem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5509141" y="5903119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Lack of accessible, personalized dietary advice.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9630132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92189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Scope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9892189" y="5903119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Targets general public, health enthusiasts, and home cooks.</a:t>
            </a:r>
            <a:endParaRPr lang="en-US" sz="1944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07820" y="574596"/>
            <a:ext cx="5224105" cy="653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2"/>
              </a:lnSpc>
              <a:buNone/>
            </a:pPr>
            <a:r>
              <a:rPr lang="en-US" sz="411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Architecture</a:t>
            </a:r>
            <a:endParaRPr lang="en-US" sz="4113" dirty="0"/>
          </a:p>
        </p:txBody>
      </p:sp>
      <p:sp>
        <p:nvSpPr>
          <p:cNvPr id="5" name="Shape 2"/>
          <p:cNvSpPr/>
          <p:nvPr/>
        </p:nvSpPr>
        <p:spPr>
          <a:xfrm>
            <a:off x="1908215" y="1645563"/>
            <a:ext cx="26075" cy="5443180"/>
          </a:xfrm>
          <a:prstGeom prst="roundRect">
            <a:avLst>
              <a:gd name="adj" fmla="val 33658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2156222" y="2102584"/>
            <a:ext cx="731282" cy="26075"/>
          </a:xfrm>
          <a:prstGeom prst="roundRect">
            <a:avLst>
              <a:gd name="adj" fmla="val 336588"/>
            </a:avLst>
          </a:prstGeom>
          <a:solidFill>
            <a:srgbClr val="B2D4E5"/>
          </a:solidFill>
          <a:ln/>
        </p:spPr>
      </p:sp>
      <p:sp>
        <p:nvSpPr>
          <p:cNvPr id="7" name="Shape 4"/>
          <p:cNvSpPr/>
          <p:nvPr/>
        </p:nvSpPr>
        <p:spPr>
          <a:xfrm>
            <a:off x="1686163" y="1880592"/>
            <a:ext cx="470059" cy="470059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857494" y="1958816"/>
            <a:ext cx="127278" cy="313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8"/>
              </a:lnSpc>
              <a:buNone/>
            </a:pPr>
            <a:r>
              <a:rPr lang="en-US" sz="246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468" dirty="0"/>
          </a:p>
        </p:txBody>
      </p:sp>
      <p:sp>
        <p:nvSpPr>
          <p:cNvPr id="9" name="Text 6"/>
          <p:cNvSpPr/>
          <p:nvPr/>
        </p:nvSpPr>
        <p:spPr>
          <a:xfrm>
            <a:off x="3070384" y="1854518"/>
            <a:ext cx="2611993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</a:t>
            </a:r>
            <a:endParaRPr lang="en-US" sz="2057" dirty="0"/>
          </a:p>
        </p:txBody>
      </p:sp>
      <p:sp>
        <p:nvSpPr>
          <p:cNvPr id="10" name="Text 7"/>
          <p:cNvSpPr/>
          <p:nvPr/>
        </p:nvSpPr>
        <p:spPr>
          <a:xfrm>
            <a:off x="3070384" y="2306360"/>
            <a:ext cx="9952077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3"/>
              </a:lnSpc>
              <a:buNone/>
            </a:pPr>
            <a:r>
              <a:rPr lang="en-US" sz="164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Streamlit provides the front-end for user interaction.</a:t>
            </a:r>
            <a:endParaRPr lang="en-US" sz="1645" dirty="0"/>
          </a:p>
        </p:txBody>
      </p:sp>
      <p:sp>
        <p:nvSpPr>
          <p:cNvPr id="11" name="Shape 8"/>
          <p:cNvSpPr/>
          <p:nvPr/>
        </p:nvSpPr>
        <p:spPr>
          <a:xfrm>
            <a:off x="2156222" y="3515618"/>
            <a:ext cx="731282" cy="26075"/>
          </a:xfrm>
          <a:prstGeom prst="roundRect">
            <a:avLst>
              <a:gd name="adj" fmla="val 336588"/>
            </a:avLst>
          </a:prstGeom>
          <a:solidFill>
            <a:srgbClr val="B2D4E5"/>
          </a:solidFill>
          <a:ln/>
        </p:spPr>
      </p:sp>
      <p:sp>
        <p:nvSpPr>
          <p:cNvPr id="12" name="Shape 9"/>
          <p:cNvSpPr/>
          <p:nvPr/>
        </p:nvSpPr>
        <p:spPr>
          <a:xfrm>
            <a:off x="1686163" y="3293626"/>
            <a:ext cx="470059" cy="470059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829991" y="3371850"/>
            <a:ext cx="182404" cy="313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8"/>
              </a:lnSpc>
              <a:buNone/>
            </a:pPr>
            <a:r>
              <a:rPr lang="en-US" sz="246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468" dirty="0"/>
          </a:p>
        </p:txBody>
      </p:sp>
      <p:sp>
        <p:nvSpPr>
          <p:cNvPr id="14" name="Text 11"/>
          <p:cNvSpPr/>
          <p:nvPr/>
        </p:nvSpPr>
        <p:spPr>
          <a:xfrm>
            <a:off x="3070384" y="3267551"/>
            <a:ext cx="2611993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Query Processing</a:t>
            </a:r>
            <a:endParaRPr lang="en-US" sz="2057" dirty="0"/>
          </a:p>
        </p:txBody>
      </p:sp>
      <p:sp>
        <p:nvSpPr>
          <p:cNvPr id="15" name="Text 12"/>
          <p:cNvSpPr/>
          <p:nvPr/>
        </p:nvSpPr>
        <p:spPr>
          <a:xfrm>
            <a:off x="3070384" y="3719393"/>
            <a:ext cx="9952077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3"/>
              </a:lnSpc>
              <a:buNone/>
            </a:pPr>
            <a:r>
              <a:rPr lang="en-US" sz="164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Gemini Pro LLM processes user queries.</a:t>
            </a:r>
            <a:endParaRPr lang="en-US" sz="1645" dirty="0"/>
          </a:p>
        </p:txBody>
      </p:sp>
      <p:sp>
        <p:nvSpPr>
          <p:cNvPr id="16" name="Shape 13"/>
          <p:cNvSpPr/>
          <p:nvPr/>
        </p:nvSpPr>
        <p:spPr>
          <a:xfrm>
            <a:off x="2156222" y="4928652"/>
            <a:ext cx="731282" cy="26075"/>
          </a:xfrm>
          <a:prstGeom prst="roundRect">
            <a:avLst>
              <a:gd name="adj" fmla="val 336588"/>
            </a:avLst>
          </a:prstGeom>
          <a:solidFill>
            <a:srgbClr val="B2D4E5"/>
          </a:solidFill>
          <a:ln/>
        </p:spPr>
      </p:sp>
      <p:sp>
        <p:nvSpPr>
          <p:cNvPr id="17" name="Shape 14"/>
          <p:cNvSpPr/>
          <p:nvPr/>
        </p:nvSpPr>
        <p:spPr>
          <a:xfrm>
            <a:off x="1686163" y="4706660"/>
            <a:ext cx="470059" cy="470059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827252" y="4784884"/>
            <a:ext cx="187762" cy="313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8"/>
              </a:lnSpc>
              <a:buNone/>
            </a:pPr>
            <a:r>
              <a:rPr lang="en-US" sz="246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468" dirty="0"/>
          </a:p>
        </p:txBody>
      </p:sp>
      <p:sp>
        <p:nvSpPr>
          <p:cNvPr id="19" name="Text 16"/>
          <p:cNvSpPr/>
          <p:nvPr/>
        </p:nvSpPr>
        <p:spPr>
          <a:xfrm>
            <a:off x="3070384" y="4680585"/>
            <a:ext cx="2611993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Retrieval</a:t>
            </a:r>
            <a:endParaRPr lang="en-US" sz="2057" dirty="0"/>
          </a:p>
        </p:txBody>
      </p:sp>
      <p:sp>
        <p:nvSpPr>
          <p:cNvPr id="20" name="Text 17"/>
          <p:cNvSpPr/>
          <p:nvPr/>
        </p:nvSpPr>
        <p:spPr>
          <a:xfrm>
            <a:off x="3070384" y="5132427"/>
            <a:ext cx="9952077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3"/>
              </a:lnSpc>
              <a:buNone/>
            </a:pPr>
            <a:r>
              <a:rPr lang="en-US" sz="164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PineCone Vector DB stores and retrieves relevant data.</a:t>
            </a:r>
            <a:endParaRPr lang="en-US" sz="1645" dirty="0"/>
          </a:p>
        </p:txBody>
      </p:sp>
      <p:sp>
        <p:nvSpPr>
          <p:cNvPr id="21" name="Shape 18"/>
          <p:cNvSpPr/>
          <p:nvPr/>
        </p:nvSpPr>
        <p:spPr>
          <a:xfrm>
            <a:off x="2156222" y="6341685"/>
            <a:ext cx="731282" cy="26075"/>
          </a:xfrm>
          <a:prstGeom prst="roundRect">
            <a:avLst>
              <a:gd name="adj" fmla="val 336588"/>
            </a:avLst>
          </a:prstGeom>
          <a:solidFill>
            <a:srgbClr val="B2D4E5"/>
          </a:solidFill>
          <a:ln/>
        </p:spPr>
      </p:sp>
      <p:sp>
        <p:nvSpPr>
          <p:cNvPr id="22" name="Shape 19"/>
          <p:cNvSpPr/>
          <p:nvPr/>
        </p:nvSpPr>
        <p:spPr>
          <a:xfrm>
            <a:off x="1686163" y="6119693"/>
            <a:ext cx="470059" cy="470059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822371" y="6197918"/>
            <a:ext cx="197525" cy="313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8"/>
              </a:lnSpc>
              <a:buNone/>
            </a:pPr>
            <a:r>
              <a:rPr lang="en-US" sz="246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468" dirty="0"/>
          </a:p>
        </p:txBody>
      </p:sp>
      <p:sp>
        <p:nvSpPr>
          <p:cNvPr id="24" name="Text 21"/>
          <p:cNvSpPr/>
          <p:nvPr/>
        </p:nvSpPr>
        <p:spPr>
          <a:xfrm>
            <a:off x="3070384" y="6093619"/>
            <a:ext cx="2706172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Response Generation</a:t>
            </a:r>
            <a:endParaRPr lang="en-US" sz="2057" dirty="0"/>
          </a:p>
        </p:txBody>
      </p:sp>
      <p:sp>
        <p:nvSpPr>
          <p:cNvPr id="25" name="Text 22"/>
          <p:cNvSpPr/>
          <p:nvPr/>
        </p:nvSpPr>
        <p:spPr>
          <a:xfrm>
            <a:off x="3070384" y="6545461"/>
            <a:ext cx="9952077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3"/>
              </a:lnSpc>
              <a:buNone/>
            </a:pPr>
            <a:r>
              <a:rPr lang="en-US" sz="164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Processed responses are displayed to the user.</a:t>
            </a:r>
            <a:endParaRPr lang="en-US" sz="1645" dirty="0"/>
          </a:p>
        </p:txBody>
      </p:sp>
      <p:sp>
        <p:nvSpPr>
          <p:cNvPr id="26" name="Text 23"/>
          <p:cNvSpPr/>
          <p:nvPr/>
        </p:nvSpPr>
        <p:spPr>
          <a:xfrm>
            <a:off x="1607820" y="7323773"/>
            <a:ext cx="11414641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33"/>
              </a:lnSpc>
              <a:buNone/>
            </a:pPr>
            <a:endParaRPr lang="en-US" sz="1645" dirty="0"/>
          </a:p>
        </p:txBody>
      </p:sp>
      <p:pic>
        <p:nvPicPr>
          <p:cNvPr id="2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1477328"/>
            <a:ext cx="11247120" cy="5274826"/>
          </a:xfrm>
          <a:prstGeom prst="rect">
            <a:avLst/>
          </a:prstGeom>
        </p:spPr>
      </p:pic>
      <p:pic>
        <p:nvPicPr>
          <p:cNvPr id="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00538"/>
            <a:ext cx="1029223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Collection and Preprocessing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Sources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Public datasets on nutrition, recipes, and dietary guidelines.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Collection Steps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Extracting data from reliable sources. Cleaning and formatting data.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Preprocessing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Tokenization, normalization, and embedding using text-embedding-004.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6"/>
              </a:lnSpc>
              <a:buNone/>
            </a:pPr>
            <a:r>
              <a:rPr lang="en-US" sz="43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RAG Pipeline Implementation</a:t>
            </a:r>
            <a:endParaRPr lang="en-US" sz="4349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95367" y="25407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Query Embedding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7695367" y="3018353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Convert user queries into vector representations.</a:t>
            </a:r>
            <a:endParaRPr lang="en-US" sz="173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95367" y="4308038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Retrieval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7695367" y="4785598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Fetch relevant information from the vector database.</a:t>
            </a:r>
            <a:endParaRPr lang="en-US" sz="173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695367" y="6075283"/>
            <a:ext cx="286035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Response Generation</a:t>
            </a:r>
            <a:endParaRPr lang="en-US" sz="2174" dirty="0"/>
          </a:p>
        </p:txBody>
      </p:sp>
      <p:sp>
        <p:nvSpPr>
          <p:cNvPr id="14" name="Text 7"/>
          <p:cNvSpPr/>
          <p:nvPr/>
        </p:nvSpPr>
        <p:spPr>
          <a:xfrm>
            <a:off x="7695367" y="6552843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Generate accurate responses using retrieved data.</a:t>
            </a:r>
            <a:endParaRPr lang="en-US" sz="1739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079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2248" y="3677126"/>
            <a:ext cx="6104692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21"/>
              </a:lnSpc>
              <a:buNone/>
            </a:pPr>
            <a:r>
              <a:rPr lang="en-US" sz="473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Performance Metrics</a:t>
            </a:r>
            <a:endParaRPr lang="en-US" sz="4737" dirty="0"/>
          </a:p>
        </p:txBody>
      </p:sp>
      <p:sp>
        <p:nvSpPr>
          <p:cNvPr id="6" name="Shape 2"/>
          <p:cNvSpPr/>
          <p:nvPr/>
        </p:nvSpPr>
        <p:spPr>
          <a:xfrm>
            <a:off x="842248" y="4790003"/>
            <a:ext cx="12945904" cy="2770346"/>
          </a:xfrm>
          <a:prstGeom prst="roundRect">
            <a:avLst>
              <a:gd name="adj" fmla="val 36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49868" y="4797623"/>
            <a:ext cx="1292935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91803" y="4949547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Metric</a:t>
            </a:r>
            <a:endParaRPr lang="en-US" sz="1895" dirty="0"/>
          </a:p>
        </p:txBody>
      </p:sp>
      <p:sp>
        <p:nvSpPr>
          <p:cNvPr id="9" name="Text 5"/>
          <p:cNvSpPr/>
          <p:nvPr/>
        </p:nvSpPr>
        <p:spPr>
          <a:xfrm>
            <a:off x="5404961" y="4949547"/>
            <a:ext cx="3820477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Method</a:t>
            </a:r>
            <a:endParaRPr lang="en-US" sz="1895" dirty="0"/>
          </a:p>
        </p:txBody>
      </p:sp>
      <p:sp>
        <p:nvSpPr>
          <p:cNvPr id="10" name="Text 6"/>
          <p:cNvSpPr/>
          <p:nvPr/>
        </p:nvSpPr>
        <p:spPr>
          <a:xfrm>
            <a:off x="9714309" y="4949547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Initial Results</a:t>
            </a:r>
            <a:endParaRPr lang="en-US" sz="1895" dirty="0"/>
          </a:p>
        </p:txBody>
      </p:sp>
      <p:sp>
        <p:nvSpPr>
          <p:cNvPr id="11" name="Shape 7"/>
          <p:cNvSpPr/>
          <p:nvPr/>
        </p:nvSpPr>
        <p:spPr>
          <a:xfrm>
            <a:off x="849868" y="5486400"/>
            <a:ext cx="1292935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91803" y="5638324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Accuracy</a:t>
            </a:r>
            <a:endParaRPr lang="en-US" sz="1895" dirty="0"/>
          </a:p>
        </p:txBody>
      </p:sp>
      <p:sp>
        <p:nvSpPr>
          <p:cNvPr id="13" name="Text 9"/>
          <p:cNvSpPr/>
          <p:nvPr/>
        </p:nvSpPr>
        <p:spPr>
          <a:xfrm>
            <a:off x="5404961" y="5638324"/>
            <a:ext cx="3820477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Benchmark queries</a:t>
            </a:r>
            <a:endParaRPr lang="en-US" sz="1895" dirty="0"/>
          </a:p>
        </p:txBody>
      </p:sp>
      <p:sp>
        <p:nvSpPr>
          <p:cNvPr id="14" name="Text 10"/>
          <p:cNvSpPr/>
          <p:nvPr/>
        </p:nvSpPr>
        <p:spPr>
          <a:xfrm>
            <a:off x="9714309" y="5638324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High in nutritional info</a:t>
            </a:r>
            <a:endParaRPr lang="en-US" sz="1895" dirty="0"/>
          </a:p>
        </p:txBody>
      </p:sp>
      <p:sp>
        <p:nvSpPr>
          <p:cNvPr id="15" name="Shape 11"/>
          <p:cNvSpPr/>
          <p:nvPr/>
        </p:nvSpPr>
        <p:spPr>
          <a:xfrm>
            <a:off x="849868" y="6175177"/>
            <a:ext cx="1292935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091803" y="6327100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Response Time</a:t>
            </a:r>
            <a:endParaRPr lang="en-US" sz="1895" dirty="0"/>
          </a:p>
        </p:txBody>
      </p:sp>
      <p:sp>
        <p:nvSpPr>
          <p:cNvPr id="17" name="Text 13"/>
          <p:cNvSpPr/>
          <p:nvPr/>
        </p:nvSpPr>
        <p:spPr>
          <a:xfrm>
            <a:off x="5404961" y="6327100"/>
            <a:ext cx="3820477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Timing tests</a:t>
            </a:r>
            <a:endParaRPr lang="en-US" sz="1895" dirty="0"/>
          </a:p>
        </p:txBody>
      </p:sp>
      <p:sp>
        <p:nvSpPr>
          <p:cNvPr id="18" name="Text 14"/>
          <p:cNvSpPr/>
          <p:nvPr/>
        </p:nvSpPr>
        <p:spPr>
          <a:xfrm>
            <a:off x="9714309" y="6327100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Quick responses</a:t>
            </a:r>
            <a:endParaRPr lang="en-US" sz="1895" dirty="0"/>
          </a:p>
        </p:txBody>
      </p:sp>
      <p:sp>
        <p:nvSpPr>
          <p:cNvPr id="19" name="Shape 15"/>
          <p:cNvSpPr/>
          <p:nvPr/>
        </p:nvSpPr>
        <p:spPr>
          <a:xfrm>
            <a:off x="849868" y="6863953"/>
            <a:ext cx="1292935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1091803" y="7015877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 Satisfaction</a:t>
            </a:r>
            <a:endParaRPr lang="en-US" sz="1895" dirty="0"/>
          </a:p>
        </p:txBody>
      </p:sp>
      <p:sp>
        <p:nvSpPr>
          <p:cNvPr id="21" name="Text 17"/>
          <p:cNvSpPr/>
          <p:nvPr/>
        </p:nvSpPr>
        <p:spPr>
          <a:xfrm>
            <a:off x="5404961" y="7015877"/>
            <a:ext cx="3820477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 feedback</a:t>
            </a:r>
            <a:endParaRPr lang="en-US" sz="1895" dirty="0"/>
          </a:p>
        </p:txBody>
      </p:sp>
      <p:sp>
        <p:nvSpPr>
          <p:cNvPr id="22" name="Text 18"/>
          <p:cNvSpPr/>
          <p:nvPr/>
        </p:nvSpPr>
        <p:spPr>
          <a:xfrm>
            <a:off x="9714309" y="7015877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Positive initial feedback</a:t>
            </a:r>
            <a:endParaRPr lang="en-US" sz="1895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035" y="866180"/>
            <a:ext cx="6870621" cy="626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33"/>
              </a:lnSpc>
              <a:buNone/>
            </a:pPr>
            <a:r>
              <a:rPr lang="en-US" sz="394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Methods to Improve Metrics</a:t>
            </a:r>
            <a:endParaRPr lang="en-US" sz="394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35" y="1793319"/>
            <a:ext cx="501134" cy="5011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88035" y="2494836"/>
            <a:ext cx="2505908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7"/>
              </a:lnSpc>
              <a:buNone/>
            </a:pPr>
            <a:r>
              <a:rPr lang="en-US" sz="197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Enhance Data</a:t>
            </a:r>
            <a:endParaRPr lang="en-US" sz="1973" dirty="0"/>
          </a:p>
        </p:txBody>
      </p:sp>
      <p:sp>
        <p:nvSpPr>
          <p:cNvPr id="8" name="Text 3"/>
          <p:cNvSpPr/>
          <p:nvPr/>
        </p:nvSpPr>
        <p:spPr>
          <a:xfrm>
            <a:off x="6188035" y="2928342"/>
            <a:ext cx="7740729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6"/>
              </a:lnSpc>
              <a:buNone/>
            </a:pPr>
            <a:r>
              <a:rPr lang="en-US" sz="15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Expand and refine training data sources.</a:t>
            </a:r>
            <a:endParaRPr lang="en-US" sz="157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035" y="3850481"/>
            <a:ext cx="501134" cy="5011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88035" y="4551998"/>
            <a:ext cx="2505908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7"/>
              </a:lnSpc>
              <a:buNone/>
            </a:pPr>
            <a:r>
              <a:rPr lang="en-US" sz="197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Fine-tune Model</a:t>
            </a:r>
            <a:endParaRPr lang="en-US" sz="1973" dirty="0"/>
          </a:p>
        </p:txBody>
      </p:sp>
      <p:sp>
        <p:nvSpPr>
          <p:cNvPr id="11" name="Text 5"/>
          <p:cNvSpPr/>
          <p:nvPr/>
        </p:nvSpPr>
        <p:spPr>
          <a:xfrm>
            <a:off x="6188035" y="4985504"/>
            <a:ext cx="7740729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6"/>
              </a:lnSpc>
              <a:buNone/>
            </a:pPr>
            <a:r>
              <a:rPr lang="en-US" sz="15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Optimize model parameters for better performance.</a:t>
            </a:r>
            <a:endParaRPr lang="en-US" sz="157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035" y="5907643"/>
            <a:ext cx="501134" cy="50113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88035" y="6609159"/>
            <a:ext cx="2505908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7"/>
              </a:lnSpc>
              <a:buNone/>
            </a:pPr>
            <a:r>
              <a:rPr lang="en-US" sz="197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Feedback</a:t>
            </a:r>
            <a:endParaRPr lang="en-US" sz="1973" dirty="0"/>
          </a:p>
        </p:txBody>
      </p:sp>
      <p:sp>
        <p:nvSpPr>
          <p:cNvPr id="14" name="Text 7"/>
          <p:cNvSpPr/>
          <p:nvPr/>
        </p:nvSpPr>
        <p:spPr>
          <a:xfrm>
            <a:off x="6188035" y="7042666"/>
            <a:ext cx="7740729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6"/>
              </a:lnSpc>
              <a:buNone/>
            </a:pPr>
            <a:r>
              <a:rPr lang="en-US" sz="15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Incorporate user input for continuous improvement.</a:t>
            </a:r>
            <a:endParaRPr lang="en-US" sz="1579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2024-07-16T16:24:07Z</dcterms:created>
  <dcterms:modified xsi:type="dcterms:W3CDTF">2024-07-16T16:24:07Z</dcterms:modified>
</cp:coreProperties>
</file>